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Play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Roboto SemiBol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37" Type="http://schemas.openxmlformats.org/officeDocument/2006/relationships/font" Target="fonts/RobotoSemiBold-bold.fntdata"/><Relationship Id="rId14" Type="http://schemas.openxmlformats.org/officeDocument/2006/relationships/slide" Target="slides/slide10.xml"/><Relationship Id="rId36" Type="http://schemas.openxmlformats.org/officeDocument/2006/relationships/font" Target="fonts/RobotoSemiBold-regular.fntdata"/><Relationship Id="rId17" Type="http://schemas.openxmlformats.org/officeDocument/2006/relationships/slide" Target="slides/slide13.xml"/><Relationship Id="rId39" Type="http://schemas.openxmlformats.org/officeDocument/2006/relationships/font" Target="fonts/RobotoSemiBold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SemiBold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c4431be4c_7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c4431be4c_7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c4431be4c_7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c4431be4c_7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c4431be4c_7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c4431be4c_7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c4431be4c_7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c4431be4c_7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c448035e3_2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c448035e3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c4431be4c_8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c4431be4c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c448035e3_2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c448035e3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c448035e3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c448035e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c4431be4c_8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c4431be4c_8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c4431be4c_7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c4431be4c_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c4431be4c_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4c4431be4c_7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c4431be4c_7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4c4431be4c_7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4c4431be4c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4c4431be4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c4431be4c_8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c4431be4c_8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9398325" y="5707673"/>
            <a:ext cx="2577000" cy="981000"/>
          </a:xfrm>
          <a:prstGeom prst="roundRect">
            <a:avLst>
              <a:gd fmla="val 16667" name="adj"/>
            </a:avLst>
          </a:prstGeom>
          <a:solidFill>
            <a:srgbClr val="333333"/>
          </a:solidFill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рисунок, зарисовка, черный, искусство&#10;&#10;Содержимое, созданное ИИ, может быть неверным." id="85" name="Google Shape;85;p13"/>
          <p:cNvPicPr preferRelativeResize="0"/>
          <p:nvPr/>
        </p:nvPicPr>
        <p:blipFill rotWithShape="1">
          <a:blip r:embed="rId3">
            <a:alphaModFix/>
          </a:blip>
          <a:srcRect b="16289" l="18888" r="9565" t="14361"/>
          <a:stretch/>
        </p:blipFill>
        <p:spPr>
          <a:xfrm>
            <a:off x="8503250" y="1134675"/>
            <a:ext cx="3112524" cy="3961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Шрифт, Графика, символ&#10;&#10;Содержимое, созданное ИИ, может быть неверным." id="86" name="Google Shape;86;p13"/>
          <p:cNvPicPr preferRelativeResize="0"/>
          <p:nvPr/>
        </p:nvPicPr>
        <p:blipFill rotWithShape="1">
          <a:blip r:embed="rId4">
            <a:alphaModFix/>
          </a:blip>
          <a:srcRect b="15694" l="13020" r="14881" t="21069"/>
          <a:stretch/>
        </p:blipFill>
        <p:spPr>
          <a:xfrm>
            <a:off x="9757966" y="5866855"/>
            <a:ext cx="1857818" cy="6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ctrTitle"/>
          </p:nvPr>
        </p:nvSpPr>
        <p:spPr>
          <a:xfrm>
            <a:off x="490975" y="2550688"/>
            <a:ext cx="55173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Font typeface="Arial"/>
              <a:buNone/>
            </a:pPr>
            <a:r>
              <a:rPr b="1" lang="ru-RU" sz="7200">
                <a:latin typeface="Roboto"/>
                <a:ea typeface="Roboto"/>
                <a:cs typeface="Roboto"/>
                <a:sym typeface="Roboto"/>
              </a:rPr>
              <a:t>Команда #7</a:t>
            </a:r>
            <a:endParaRPr b="1" sz="7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613175" y="5707675"/>
            <a:ext cx="2577000" cy="981000"/>
          </a:xfrm>
          <a:prstGeom prst="roundRect">
            <a:avLst>
              <a:gd fmla="val 16667" name="adj"/>
            </a:avLst>
          </a:prstGeom>
          <a:solidFill>
            <a:srgbClr val="333333"/>
          </a:solidFill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17822" l="4321" r="4321" t="18345"/>
          <a:stretch/>
        </p:blipFill>
        <p:spPr>
          <a:xfrm>
            <a:off x="6944075" y="5866850"/>
            <a:ext cx="1915199" cy="56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3"/>
          <p:cNvCxnSpPr/>
          <p:nvPr/>
        </p:nvCxnSpPr>
        <p:spPr>
          <a:xfrm>
            <a:off x="289625" y="-5100"/>
            <a:ext cx="0" cy="6868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22" title="Распределение_доходов_по_категориям_мисси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050" y="1325700"/>
            <a:ext cx="10293900" cy="5117700"/>
          </a:xfrm>
          <a:prstGeom prst="roundRect">
            <a:avLst>
              <a:gd fmla="val 75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6100" y="1210625"/>
            <a:ext cx="7879800" cy="558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Гипотеза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1405875" y="1634700"/>
            <a:ext cx="9325800" cy="35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1460325" y="1951350"/>
            <a:ext cx="9325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Сотрудники, которые активно </a:t>
            </a:r>
            <a:r>
              <a:rPr lang="ru-RU" sz="3000" u="sng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участвуют в </a:t>
            </a:r>
            <a:r>
              <a:rPr b="1" lang="ru-RU" sz="3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миссиях</a:t>
            </a:r>
            <a:r>
              <a:rPr lang="ru-RU" sz="30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и зарабатывают </a:t>
            </a:r>
            <a:r>
              <a:rPr b="1" lang="ru-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больше бобров</a:t>
            </a:r>
            <a:r>
              <a:rPr lang="ru-RU" sz="30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, проявляют более высокую инициативу и стремление к выполнению </a:t>
            </a:r>
            <a:r>
              <a:rPr b="1" lang="ru-RU" sz="3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сложных задач</a:t>
            </a:r>
            <a:r>
              <a:rPr lang="ru-RU" sz="30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, что косвенно свидетельствует о </a:t>
            </a:r>
            <a:r>
              <a:rPr b="1" lang="ru-RU" sz="3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повышении их продуктивности</a:t>
            </a:r>
            <a:r>
              <a:rPr lang="ru-RU" sz="3000" u="sng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.</a:t>
            </a:r>
            <a:endParaRPr sz="3000" u="sng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Механизм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1577450" y="2517225"/>
            <a:ext cx="4096800" cy="96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Сотрудники больше выполняют миссий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7303950" y="843875"/>
            <a:ext cx="4096800" cy="96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Получают больше бобров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6489675" y="5165125"/>
            <a:ext cx="4404600" cy="96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Больше мотивированы и вовлечены в процесс работы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1075225" y="4797175"/>
            <a:ext cx="4096800" cy="96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Больше 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эффективность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3" name="Google Shape;253;p25"/>
          <p:cNvCxnSpPr>
            <a:stCxn id="249" idx="3"/>
            <a:endCxn id="250" idx="1"/>
          </p:cNvCxnSpPr>
          <p:nvPr/>
        </p:nvCxnSpPr>
        <p:spPr>
          <a:xfrm flipH="1" rot="10800000">
            <a:off x="5674250" y="1325775"/>
            <a:ext cx="1629600" cy="1673400"/>
          </a:xfrm>
          <a:prstGeom prst="curvedConnector3">
            <a:avLst>
              <a:gd fmla="val 50003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25"/>
          <p:cNvCxnSpPr>
            <a:stCxn id="251" idx="1"/>
            <a:endCxn id="252" idx="3"/>
          </p:cNvCxnSpPr>
          <p:nvPr/>
        </p:nvCxnSpPr>
        <p:spPr>
          <a:xfrm rot="10800000">
            <a:off x="5172075" y="5279275"/>
            <a:ext cx="1317600" cy="367800"/>
          </a:xfrm>
          <a:prstGeom prst="curvedConnector3">
            <a:avLst>
              <a:gd fmla="val 50002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5" name="Google Shape;255;p25"/>
          <p:cNvSpPr/>
          <p:nvPr/>
        </p:nvSpPr>
        <p:spPr>
          <a:xfrm>
            <a:off x="7565550" y="3481125"/>
            <a:ext cx="3835200" cy="963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Могут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 их тратить на личные нужды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6" name="Google Shape;256;p25"/>
          <p:cNvCxnSpPr>
            <a:stCxn id="250" idx="2"/>
            <a:endCxn id="255" idx="0"/>
          </p:cNvCxnSpPr>
          <p:nvPr/>
        </p:nvCxnSpPr>
        <p:spPr>
          <a:xfrm flipH="1" rot="-5400000">
            <a:off x="8581050" y="2579075"/>
            <a:ext cx="1673400" cy="1308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5"/>
          <p:cNvCxnSpPr>
            <a:stCxn id="255" idx="2"/>
            <a:endCxn id="251" idx="0"/>
          </p:cNvCxnSpPr>
          <p:nvPr/>
        </p:nvCxnSpPr>
        <p:spPr>
          <a:xfrm rot="5400000">
            <a:off x="8727600" y="4409475"/>
            <a:ext cx="720000" cy="791100"/>
          </a:xfrm>
          <a:prstGeom prst="curvedConnector3">
            <a:avLst>
              <a:gd fmla="val 5000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434475" y="269800"/>
            <a:ext cx="50187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 sz="4100">
                <a:latin typeface="Roboto"/>
                <a:ea typeface="Roboto"/>
                <a:cs typeface="Roboto"/>
                <a:sym typeface="Roboto"/>
              </a:rPr>
              <a:t>Математическая модель</a:t>
            </a:r>
            <a:endParaRPr b="1" sz="4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26" title="544527317886474276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325" y="1819175"/>
            <a:ext cx="8906700" cy="4821900"/>
          </a:xfrm>
          <a:prstGeom prst="roundRect">
            <a:avLst>
              <a:gd fmla="val 6584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4" name="Google Shape;2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850" y="687112"/>
            <a:ext cx="6260100" cy="92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Математическая модель</a:t>
            </a:r>
            <a:endParaRPr/>
          </a:p>
        </p:txBody>
      </p:sp>
      <p:sp>
        <p:nvSpPr>
          <p:cNvPr id="270" name="Google Shape;270;p27"/>
          <p:cNvSpPr txBox="1"/>
          <p:nvPr/>
        </p:nvSpPr>
        <p:spPr>
          <a:xfrm>
            <a:off x="0" y="1325700"/>
            <a:ext cx="106596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В результате анализа линейной регрессии между количеством выполненных миссий и общим заработком сотрудников было получено значение </a:t>
            </a:r>
            <a:r>
              <a:rPr i="1" lang="ru-RU" sz="2800" u="sng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p-value, близкое к нулю.</a:t>
            </a:r>
            <a:r>
              <a:rPr lang="ru-RU" sz="28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Это означает, что вероятность случайного появления такой зависимости </a:t>
            </a:r>
            <a:r>
              <a:rPr i="1" lang="ru-RU" sz="2800" u="sng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крайне мала.</a:t>
            </a:r>
            <a:r>
              <a:rPr lang="ru-RU" sz="2800" u="sng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</a:t>
            </a:r>
            <a:endParaRPr sz="2800" u="sng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Выводы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8"/>
          <p:cNvSpPr txBox="1"/>
          <p:nvPr>
            <p:ph idx="1" type="body"/>
          </p:nvPr>
        </p:nvSpPr>
        <p:spPr>
          <a:xfrm>
            <a:off x="519600" y="1325700"/>
            <a:ext cx="5481000" cy="76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Гипотеза - подтвердилась</a:t>
            </a:r>
            <a:r>
              <a:rPr b="1" lang="ru-RU">
                <a:latin typeface="Roboto"/>
                <a:ea typeface="Roboto"/>
                <a:cs typeface="Roboto"/>
                <a:sym typeface="Roboto"/>
              </a:rPr>
              <a:t> ✅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0" y="2319900"/>
            <a:ext cx="886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519600" y="2066000"/>
            <a:ext cx="8045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highlight>
                  <a:srgbClr val="FFD51E"/>
                </a:highlight>
                <a:latin typeface="Roboto SemiBold"/>
                <a:ea typeface="Roboto SemiBold"/>
                <a:cs typeface="Roboto SemiBold"/>
                <a:sym typeface="Roboto SemiBold"/>
              </a:rPr>
              <a:t>Сотрудники, берущиеся за более сложные задачи, которые требуют больших усилий и ответственности, как правило, получают большее вознаграждение, что способствует повышению их мотивации и общей продуктивности компании.</a:t>
            </a:r>
            <a:endParaRPr sz="4400">
              <a:solidFill>
                <a:schemeClr val="dk1"/>
              </a:solidFill>
              <a:highlight>
                <a:srgbClr val="FFD51E"/>
              </a:highlight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Дополнение к гипотезе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9"/>
          <p:cNvSpPr txBox="1"/>
          <p:nvPr>
            <p:ph idx="1" type="body"/>
          </p:nvPr>
        </p:nvSpPr>
        <p:spPr>
          <a:xfrm>
            <a:off x="838200" y="1690825"/>
            <a:ext cx="10352400" cy="102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latin typeface="Roboto"/>
                <a:ea typeface="Roboto"/>
                <a:cs typeface="Roboto"/>
                <a:sym typeface="Roboto"/>
              </a:rPr>
              <a:t>Продуктивность сотрудников определяется кол-вом бобров - Чем сложнее и дороже, тем выше продуктивность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3">
            <a:alphaModFix/>
          </a:blip>
          <a:srcRect b="24994" l="0" r="8349" t="17560"/>
          <a:stretch/>
        </p:blipFill>
        <p:spPr>
          <a:xfrm>
            <a:off x="648450" y="3012275"/>
            <a:ext cx="10895100" cy="132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Рекомендации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0" y="1253400"/>
            <a:ext cx="12192000" cy="560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Для повышения продуктивности мотивируйте сотрудников выполнять сложные миссии, так как приносят больше дохода и усиливают </a:t>
            </a: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вовлеченность</a:t>
            </a: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.  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1. </a:t>
            </a:r>
            <a:r>
              <a:rPr lang="ru-RU" sz="2400" u="sng">
                <a:latin typeface="Roboto SemiBold"/>
                <a:ea typeface="Roboto SemiBold"/>
                <a:cs typeface="Roboto SemiBold"/>
                <a:sym typeface="Roboto SemiBold"/>
              </a:rPr>
              <a:t>Миссии для саморазвития</a:t>
            </a: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 - выдавать больше бобров за выполнения миссий по саморазвитию связанных с работой.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2. </a:t>
            </a:r>
            <a:r>
              <a:rPr lang="ru-RU" sz="2400" u="sng">
                <a:latin typeface="Roboto SemiBold"/>
                <a:ea typeface="Roboto SemiBold"/>
                <a:cs typeface="Roboto SemiBold"/>
                <a:sym typeface="Roboto SemiBold"/>
              </a:rPr>
              <a:t>Сбалансировать сложность миссий</a:t>
            </a: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 – увеличить долю сложных миссий, так как они выгоднее для компании и сотрудников.  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3. </a:t>
            </a:r>
            <a:r>
              <a:rPr lang="ru-RU" sz="2400" u="sng">
                <a:latin typeface="Roboto SemiBold"/>
                <a:ea typeface="Roboto SemiBold"/>
                <a:cs typeface="Roboto SemiBold"/>
                <a:sym typeface="Roboto SemiBold"/>
              </a:rPr>
              <a:t>Обучение и поддержка </a:t>
            </a: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– помогать тем, кто не готов к сложным задачам, чтобы повысить их эффективность.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type="title"/>
          </p:nvPr>
        </p:nvSpPr>
        <p:spPr>
          <a:xfrm>
            <a:off x="1264200" y="0"/>
            <a:ext cx="4234800" cy="8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Ограничения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1"/>
          <p:cNvSpPr txBox="1"/>
          <p:nvPr>
            <p:ph idx="1" type="body"/>
          </p:nvPr>
        </p:nvSpPr>
        <p:spPr>
          <a:xfrm>
            <a:off x="838200" y="861900"/>
            <a:ext cx="5086800" cy="4686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sp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 SemiBold"/>
              <a:buAutoNum type="arabicPeriod"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Нет опоры на опыт других компаний с подобным способом повышения эффективности сотрудников.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 SemiBold"/>
              <a:buAutoNum type="arabicPeriod"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Ограниченный временной промежуток исследования    (6 месяцев).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 SemiBold"/>
              <a:buAutoNum type="arabicPeriod"/>
            </a:pPr>
            <a:r>
              <a:rPr lang="ru-RU" sz="2400">
                <a:latin typeface="Roboto SemiBold"/>
                <a:ea typeface="Roboto SemiBold"/>
                <a:cs typeface="Roboto SemiBold"/>
                <a:sym typeface="Roboto SemiBold"/>
              </a:rPr>
              <a:t>Нет критерия эффективность и продуктивности сотрудников.</a:t>
            </a:r>
            <a:endParaRPr sz="24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6571300" y="0"/>
            <a:ext cx="559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справляться?</a:t>
            </a:r>
            <a:endParaRPr b="1" sz="4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6757150" y="796950"/>
            <a:ext cx="5225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miBold"/>
              <a:buAutoNum type="arabicPeriod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Провести исследование на данных о подобном способе в других компаниях.</a:t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miBold"/>
              <a:buAutoNum type="arabicPeriod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Взять больший промежуток времени.</a:t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miBold"/>
              <a:buAutoNum type="arabicPeriod"/>
            </a:pPr>
            <a:r>
              <a:rPr lang="ru-RU" sz="2400">
                <a:solidFill>
                  <a:schemeClr val="dk1"/>
                </a:solidFill>
                <a:highlight>
                  <a:srgbClr val="FFD51E"/>
                </a:highlight>
                <a:latin typeface="Roboto SemiBold"/>
                <a:ea typeface="Roboto SemiBold"/>
                <a:cs typeface="Roboto SemiBold"/>
                <a:sym typeface="Roboto SemiBold"/>
              </a:rPr>
              <a:t>Использовать методику 360-градусной оценки, где мнение формируется на основе мнений всех участников рабочего процесса и вносить эти данные в датасет. </a:t>
            </a:r>
            <a:endParaRPr sz="2400">
              <a:solidFill>
                <a:schemeClr val="dk1"/>
              </a:solidFill>
              <a:highlight>
                <a:srgbClr val="FFD51E"/>
              </a:highlight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953344" y="6131243"/>
            <a:ext cx="400455" cy="45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473275" y="3428550"/>
            <a:ext cx="1484700" cy="369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Датасета</a:t>
            </a:r>
            <a:endParaRPr/>
          </a:p>
        </p:txBody>
      </p:sp>
      <p:cxnSp>
        <p:nvCxnSpPr>
          <p:cNvPr id="97" name="Google Shape;97;p14"/>
          <p:cNvCxnSpPr>
            <a:stCxn id="96" idx="3"/>
            <a:endCxn id="98" idx="1"/>
          </p:cNvCxnSpPr>
          <p:nvPr/>
        </p:nvCxnSpPr>
        <p:spPr>
          <a:xfrm flipH="1" rot="10800000">
            <a:off x="1957975" y="1857900"/>
            <a:ext cx="1803900" cy="1755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99" name="Google Shape;99;p14"/>
          <p:cNvCxnSpPr>
            <a:stCxn id="96" idx="3"/>
            <a:endCxn id="100" idx="1"/>
          </p:cNvCxnSpPr>
          <p:nvPr/>
        </p:nvCxnSpPr>
        <p:spPr>
          <a:xfrm flipH="1" rot="10800000">
            <a:off x="1957975" y="3605700"/>
            <a:ext cx="1833300" cy="7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1" name="Google Shape;101;p14"/>
          <p:cNvCxnSpPr>
            <a:stCxn id="96" idx="3"/>
            <a:endCxn id="102" idx="1"/>
          </p:cNvCxnSpPr>
          <p:nvPr/>
        </p:nvCxnSpPr>
        <p:spPr>
          <a:xfrm>
            <a:off x="1957975" y="3613200"/>
            <a:ext cx="2149800" cy="17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98" name="Google Shape;98;p14"/>
          <p:cNvSpPr txBox="1"/>
          <p:nvPr/>
        </p:nvSpPr>
        <p:spPr>
          <a:xfrm>
            <a:off x="3761750" y="1396296"/>
            <a:ext cx="2972400" cy="9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сотрудника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7A2506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rgbClr val="A92D00"/>
                </a:solidFill>
                <a:latin typeface="Arial"/>
                <a:ea typeface="Arial"/>
                <a:cs typeface="Arial"/>
                <a:sym typeface="Arial"/>
              </a:rPr>
              <a:t>3300 строк</a:t>
            </a:r>
            <a:endParaRPr>
              <a:solidFill>
                <a:srgbClr val="A92D00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791306" y="3143894"/>
            <a:ext cx="2913300" cy="9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Покупки сотрудников в бобр</a:t>
            </a:r>
            <a:r>
              <a:rPr lang="ru-RU" sz="1800">
                <a:solidFill>
                  <a:schemeClr val="dk1"/>
                </a:solidFill>
              </a:rPr>
              <a:t>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шопе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A92D00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rgbClr val="A92D00"/>
                </a:solidFill>
                <a:latin typeface="Arial"/>
                <a:ea typeface="Arial"/>
                <a:cs typeface="Arial"/>
                <a:sym typeface="Arial"/>
              </a:rPr>
              <a:t>37190 строки</a:t>
            </a:r>
            <a:endParaRPr>
              <a:solidFill>
                <a:srgbClr val="A92D00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107683" y="4891502"/>
            <a:ext cx="2626500" cy="92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Заработок сотрудников в бобрах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A92D00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rgbClr val="A92D00"/>
                </a:solidFill>
                <a:latin typeface="Arial"/>
                <a:ea typeface="Arial"/>
                <a:cs typeface="Arial"/>
                <a:sym typeface="Arial"/>
              </a:rPr>
              <a:t>94883 строки</a:t>
            </a:r>
            <a:endParaRPr>
              <a:solidFill>
                <a:srgbClr val="A92D00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8404898" y="510350"/>
            <a:ext cx="277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Индивидуальный код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509595" y="897700"/>
            <a:ext cx="318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Фактический департамент 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подразделение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8509597" y="1562063"/>
            <a:ext cx="342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Стаж работы в компании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8509632" y="1963050"/>
            <a:ext cx="26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 и возраст</a:t>
            </a:r>
            <a:endParaRPr/>
          </a:p>
        </p:txBody>
      </p:sp>
      <p:cxnSp>
        <p:nvCxnSpPr>
          <p:cNvPr id="107" name="Google Shape;107;p14"/>
          <p:cNvCxnSpPr>
            <a:stCxn id="98" idx="3"/>
            <a:endCxn id="103" idx="1"/>
          </p:cNvCxnSpPr>
          <p:nvPr/>
        </p:nvCxnSpPr>
        <p:spPr>
          <a:xfrm flipH="1" rot="10800000">
            <a:off x="6734150" y="694896"/>
            <a:ext cx="1670700" cy="116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8" name="Google Shape;108;p14"/>
          <p:cNvCxnSpPr>
            <a:stCxn id="98" idx="3"/>
            <a:endCxn id="104" idx="1"/>
          </p:cNvCxnSpPr>
          <p:nvPr/>
        </p:nvCxnSpPr>
        <p:spPr>
          <a:xfrm flipH="1" rot="10800000">
            <a:off x="6734150" y="1221096"/>
            <a:ext cx="1775400" cy="63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9" name="Google Shape;109;p14"/>
          <p:cNvCxnSpPr>
            <a:stCxn id="98" idx="3"/>
            <a:endCxn id="106" idx="1"/>
          </p:cNvCxnSpPr>
          <p:nvPr/>
        </p:nvCxnSpPr>
        <p:spPr>
          <a:xfrm>
            <a:off x="6734150" y="1857996"/>
            <a:ext cx="1775400" cy="289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oval"/>
          </a:ln>
        </p:spPr>
      </p:cxnSp>
      <p:cxnSp>
        <p:nvCxnSpPr>
          <p:cNvPr id="110" name="Google Shape;110;p14"/>
          <p:cNvCxnSpPr>
            <a:stCxn id="98" idx="3"/>
            <a:endCxn id="106" idx="1"/>
          </p:cNvCxnSpPr>
          <p:nvPr/>
        </p:nvCxnSpPr>
        <p:spPr>
          <a:xfrm>
            <a:off x="6734150" y="1857996"/>
            <a:ext cx="1775400" cy="289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1" name="Google Shape;111;p14"/>
          <p:cNvCxnSpPr>
            <a:stCxn id="98" idx="3"/>
            <a:endCxn id="105" idx="1"/>
          </p:cNvCxnSpPr>
          <p:nvPr/>
        </p:nvCxnSpPr>
        <p:spPr>
          <a:xfrm flipH="1" rot="10800000">
            <a:off x="6734150" y="1746696"/>
            <a:ext cx="1775400" cy="11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12" name="Google Shape;112;p14"/>
          <p:cNvSpPr txBox="1"/>
          <p:nvPr/>
        </p:nvSpPr>
        <p:spPr>
          <a:xfrm>
            <a:off x="9403652" y="2205775"/>
            <a:ext cx="216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покупки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9342063" y="2613775"/>
            <a:ext cx="279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Индивидуальный код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9407450" y="3026125"/>
            <a:ext cx="285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Департамент сотрудника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9486349" y="3253888"/>
            <a:ext cx="269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Наименование товара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9446127" y="3890450"/>
            <a:ext cx="190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Цена товара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9438100" y="4199600"/>
            <a:ext cx="167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Скидка (в %)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9342202" y="3631163"/>
            <a:ext cx="26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Количество товара</a:t>
            </a:r>
            <a:endParaRPr/>
          </a:p>
        </p:txBody>
      </p:sp>
      <p:cxnSp>
        <p:nvCxnSpPr>
          <p:cNvPr id="119" name="Google Shape;119;p14"/>
          <p:cNvCxnSpPr>
            <a:stCxn id="100" idx="3"/>
            <a:endCxn id="112" idx="1"/>
          </p:cNvCxnSpPr>
          <p:nvPr/>
        </p:nvCxnSpPr>
        <p:spPr>
          <a:xfrm flipH="1" rot="10800000">
            <a:off x="6704606" y="2390294"/>
            <a:ext cx="2699100" cy="1215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0" name="Google Shape;120;p14"/>
          <p:cNvCxnSpPr>
            <a:stCxn id="100" idx="3"/>
            <a:endCxn id="113" idx="1"/>
          </p:cNvCxnSpPr>
          <p:nvPr/>
        </p:nvCxnSpPr>
        <p:spPr>
          <a:xfrm flipH="1" rot="10800000">
            <a:off x="6704606" y="2798294"/>
            <a:ext cx="2637600" cy="80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1" name="Google Shape;121;p14"/>
          <p:cNvCxnSpPr>
            <a:stCxn id="100" idx="3"/>
            <a:endCxn id="114" idx="1"/>
          </p:cNvCxnSpPr>
          <p:nvPr/>
        </p:nvCxnSpPr>
        <p:spPr>
          <a:xfrm flipH="1" rot="10800000">
            <a:off x="6704606" y="3210794"/>
            <a:ext cx="2702700" cy="39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2" name="Google Shape;122;p14"/>
          <p:cNvCxnSpPr>
            <a:stCxn id="100" idx="3"/>
            <a:endCxn id="115" idx="1"/>
          </p:cNvCxnSpPr>
          <p:nvPr/>
        </p:nvCxnSpPr>
        <p:spPr>
          <a:xfrm flipH="1" rot="10800000">
            <a:off x="6704606" y="3438494"/>
            <a:ext cx="2781600" cy="167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3" name="Google Shape;123;p14"/>
          <p:cNvCxnSpPr>
            <a:stCxn id="100" idx="3"/>
            <a:endCxn id="118" idx="1"/>
          </p:cNvCxnSpPr>
          <p:nvPr/>
        </p:nvCxnSpPr>
        <p:spPr>
          <a:xfrm>
            <a:off x="6704606" y="3605594"/>
            <a:ext cx="2637600" cy="210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4" name="Google Shape;124;p14"/>
          <p:cNvCxnSpPr>
            <a:stCxn id="100" idx="3"/>
            <a:endCxn id="116" idx="1"/>
          </p:cNvCxnSpPr>
          <p:nvPr/>
        </p:nvCxnSpPr>
        <p:spPr>
          <a:xfrm>
            <a:off x="6704606" y="3605594"/>
            <a:ext cx="2741400" cy="469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5" name="Google Shape;125;p14"/>
          <p:cNvCxnSpPr>
            <a:stCxn id="100" idx="3"/>
            <a:endCxn id="117" idx="1"/>
          </p:cNvCxnSpPr>
          <p:nvPr/>
        </p:nvCxnSpPr>
        <p:spPr>
          <a:xfrm>
            <a:off x="6704606" y="3605594"/>
            <a:ext cx="2733600" cy="778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26" name="Google Shape;126;p14"/>
          <p:cNvSpPr txBox="1"/>
          <p:nvPr/>
        </p:nvSpPr>
        <p:spPr>
          <a:xfrm>
            <a:off x="8088625" y="4669150"/>
            <a:ext cx="27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Индивидуальный код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8680751" y="4987275"/>
            <a:ext cx="31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Департамент сотрудника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9252241" y="5336894"/>
            <a:ext cx="204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Сумма заработка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8909146" y="5667166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Названия миссий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8852354" y="6004650"/>
            <a:ext cx="27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выполнения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8186650" y="6271725"/>
            <a:ext cx="417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Комментарий по поводу миссии</a:t>
            </a:r>
            <a:endParaRPr/>
          </a:p>
        </p:txBody>
      </p:sp>
      <p:sp>
        <p:nvSpPr>
          <p:cNvPr id="132" name="Google Shape;132;p14"/>
          <p:cNvSpPr txBox="1"/>
          <p:nvPr>
            <p:ph type="title"/>
          </p:nvPr>
        </p:nvSpPr>
        <p:spPr>
          <a:xfrm>
            <a:off x="0" y="0"/>
            <a:ext cx="6704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Структура данных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p14"/>
          <p:cNvCxnSpPr>
            <a:stCxn id="102" idx="3"/>
            <a:endCxn id="126" idx="1"/>
          </p:cNvCxnSpPr>
          <p:nvPr/>
        </p:nvCxnSpPr>
        <p:spPr>
          <a:xfrm flipH="1" rot="10800000">
            <a:off x="6734183" y="4853702"/>
            <a:ext cx="1354500" cy="49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4" name="Google Shape;134;p14"/>
          <p:cNvCxnSpPr>
            <a:stCxn id="102" idx="3"/>
            <a:endCxn id="127" idx="1"/>
          </p:cNvCxnSpPr>
          <p:nvPr/>
        </p:nvCxnSpPr>
        <p:spPr>
          <a:xfrm flipH="1" rot="10800000">
            <a:off x="6734183" y="5172002"/>
            <a:ext cx="1946700" cy="18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5" name="Google Shape;135;p14"/>
          <p:cNvCxnSpPr>
            <a:stCxn id="102" idx="3"/>
            <a:endCxn id="128" idx="1"/>
          </p:cNvCxnSpPr>
          <p:nvPr/>
        </p:nvCxnSpPr>
        <p:spPr>
          <a:xfrm>
            <a:off x="6734183" y="5353202"/>
            <a:ext cx="2518200" cy="16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6" name="Google Shape;136;p14"/>
          <p:cNvCxnSpPr>
            <a:stCxn id="102" idx="3"/>
            <a:endCxn id="129" idx="1"/>
          </p:cNvCxnSpPr>
          <p:nvPr/>
        </p:nvCxnSpPr>
        <p:spPr>
          <a:xfrm>
            <a:off x="6734183" y="5353202"/>
            <a:ext cx="2175000" cy="49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7" name="Google Shape;137;p14"/>
          <p:cNvCxnSpPr>
            <a:stCxn id="102" idx="3"/>
            <a:endCxn id="130" idx="1"/>
          </p:cNvCxnSpPr>
          <p:nvPr/>
        </p:nvCxnSpPr>
        <p:spPr>
          <a:xfrm>
            <a:off x="6734183" y="5353202"/>
            <a:ext cx="2118300" cy="836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8" name="Google Shape;138;p14"/>
          <p:cNvCxnSpPr>
            <a:stCxn id="102" idx="3"/>
            <a:endCxn id="131" idx="1"/>
          </p:cNvCxnSpPr>
          <p:nvPr/>
        </p:nvCxnSpPr>
        <p:spPr>
          <a:xfrm>
            <a:off x="6734183" y="5353202"/>
            <a:ext cx="1452600" cy="110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3838500" y="2921550"/>
            <a:ext cx="4515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latin typeface="Roboto"/>
                <a:ea typeface="Roboto"/>
                <a:cs typeface="Roboto"/>
                <a:sym typeface="Roboto"/>
              </a:rPr>
              <a:t>Приложение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1353299" y="5516091"/>
            <a:ext cx="1039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**Хотим напомнить, маскот национальной олимпиады по анализу данных является ондатрой и у него есть имя – Даня. </a:t>
            </a:r>
            <a:r>
              <a:rPr b="1" lang="ru-RU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НИ В КОЕМ СЛУЧАЕ НЕ ПУТАТЬ С БОБРОМ!!!</a:t>
            </a:r>
            <a:endParaRPr/>
          </a:p>
        </p:txBody>
      </p:sp>
      <p:pic>
        <p:nvPicPr>
          <p:cNvPr descr="Изображение выглядит как графическая вставка, мультфильм&#10;&#10;Содержимое, созданное ИИ, может быть неверным." id="306" name="Google Shape;3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37" y="5516855"/>
            <a:ext cx="902155" cy="64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3" title="imag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950" y="1158450"/>
            <a:ext cx="10454100" cy="4541100"/>
          </a:xfrm>
          <a:prstGeom prst="roundRect">
            <a:avLst>
              <a:gd fmla="val 7539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/>
        </p:nvSpPr>
        <p:spPr>
          <a:xfrm>
            <a:off x="11592560" y="6593840"/>
            <a:ext cx="7113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331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328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​​​</a:t>
            </a:r>
            <a:endParaRPr/>
          </a:p>
        </p:txBody>
      </p:sp>
      <p:sp>
        <p:nvSpPr>
          <p:cNvPr id="317" name="Google Shape;317;p34"/>
          <p:cNvSpPr txBox="1"/>
          <p:nvPr/>
        </p:nvSpPr>
        <p:spPr>
          <a:xfrm>
            <a:off x="7193280" y="1737360"/>
            <a:ext cx="337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18" name="Google Shape;318;p34" title="image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152" y="720000"/>
            <a:ext cx="6587700" cy="5418000"/>
          </a:xfrm>
          <a:prstGeom prst="roundRect">
            <a:avLst>
              <a:gd fmla="val 779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300" y="820650"/>
            <a:ext cx="8759400" cy="5216700"/>
          </a:xfrm>
          <a:prstGeom prst="roundRect">
            <a:avLst>
              <a:gd fmla="val 1378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Альтернативный м</a:t>
            </a:r>
            <a:r>
              <a:rPr b="1" lang="ru-RU">
                <a:latin typeface="Roboto"/>
                <a:ea typeface="Roboto"/>
                <a:cs typeface="Roboto"/>
                <a:sym typeface="Roboto"/>
              </a:rPr>
              <a:t>еханизм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489475" y="1541325"/>
            <a:ext cx="2507400" cy="150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С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отрудники больше выполняют миссий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6"/>
          <p:cNvSpPr/>
          <p:nvPr/>
        </p:nvSpPr>
        <p:spPr>
          <a:xfrm>
            <a:off x="4849275" y="1395975"/>
            <a:ext cx="2131500" cy="128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Ч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аще работают с 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коллегами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8468625" y="1760175"/>
            <a:ext cx="3029700" cy="157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У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величивается заработок бобров сразу у нескольких сотрудников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6"/>
          <p:cNvSpPr/>
          <p:nvPr/>
        </p:nvSpPr>
        <p:spPr>
          <a:xfrm>
            <a:off x="8084500" y="4498150"/>
            <a:ext cx="2390400" cy="157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О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ни становятся более 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сплоченными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6"/>
          <p:cNvSpPr/>
          <p:nvPr/>
        </p:nvSpPr>
        <p:spPr>
          <a:xfrm>
            <a:off x="4429502" y="3710175"/>
            <a:ext cx="2668200" cy="157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П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овышается общее 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взаимопонимание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6"/>
          <p:cNvSpPr/>
          <p:nvPr/>
        </p:nvSpPr>
        <p:spPr>
          <a:xfrm>
            <a:off x="723425" y="4139200"/>
            <a:ext cx="2390400" cy="150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вышается эффективность всего </a:t>
            </a:r>
            <a:r>
              <a:rPr b="1" lang="ru-RU" sz="2000">
                <a:latin typeface="Roboto"/>
                <a:ea typeface="Roboto"/>
                <a:cs typeface="Roboto"/>
                <a:sym typeface="Roboto"/>
              </a:rPr>
              <a:t>коллектива 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5" name="Google Shape;335;p36"/>
          <p:cNvCxnSpPr>
            <a:stCxn id="329" idx="3"/>
            <a:endCxn id="330" idx="1"/>
          </p:cNvCxnSpPr>
          <p:nvPr/>
        </p:nvCxnSpPr>
        <p:spPr>
          <a:xfrm flipH="1" rot="10800000">
            <a:off x="2996875" y="2040375"/>
            <a:ext cx="1852500" cy="253800"/>
          </a:xfrm>
          <a:prstGeom prst="curvedConnector3">
            <a:avLst>
              <a:gd fmla="val 4999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36"/>
          <p:cNvCxnSpPr>
            <a:stCxn id="330" idx="3"/>
            <a:endCxn id="331" idx="1"/>
          </p:cNvCxnSpPr>
          <p:nvPr/>
        </p:nvCxnSpPr>
        <p:spPr>
          <a:xfrm>
            <a:off x="6980775" y="2040225"/>
            <a:ext cx="1488000" cy="5079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p36"/>
          <p:cNvCxnSpPr>
            <a:stCxn id="331" idx="2"/>
            <a:endCxn id="332" idx="3"/>
          </p:cNvCxnSpPr>
          <p:nvPr/>
        </p:nvCxnSpPr>
        <p:spPr>
          <a:xfrm flipH="1" rot="-5400000">
            <a:off x="9254175" y="4065375"/>
            <a:ext cx="1950000" cy="491400"/>
          </a:xfrm>
          <a:prstGeom prst="curvedConnector4">
            <a:avLst>
              <a:gd fmla="val 29797" name="adj1"/>
              <a:gd fmla="val 148464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36"/>
          <p:cNvCxnSpPr>
            <a:stCxn id="332" idx="1"/>
            <a:endCxn id="333" idx="3"/>
          </p:cNvCxnSpPr>
          <p:nvPr/>
        </p:nvCxnSpPr>
        <p:spPr>
          <a:xfrm rot="10800000">
            <a:off x="7097800" y="4498000"/>
            <a:ext cx="986700" cy="788100"/>
          </a:xfrm>
          <a:prstGeom prst="curvedConnector3">
            <a:avLst>
              <a:gd fmla="val 5000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p36"/>
          <p:cNvCxnSpPr>
            <a:stCxn id="333" idx="1"/>
            <a:endCxn id="334" idx="3"/>
          </p:cNvCxnSpPr>
          <p:nvPr/>
        </p:nvCxnSpPr>
        <p:spPr>
          <a:xfrm flipH="1">
            <a:off x="3113702" y="4498125"/>
            <a:ext cx="1315800" cy="3939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type="title"/>
          </p:nvPr>
        </p:nvSpPr>
        <p:spPr>
          <a:xfrm>
            <a:off x="3380550" y="983125"/>
            <a:ext cx="54309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latin typeface="Roboto"/>
                <a:ea typeface="Roboto"/>
                <a:cs typeface="Roboto"/>
                <a:sym typeface="Roboto"/>
              </a:rPr>
              <a:t>QR-код на доску в Miro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188" y="2039425"/>
            <a:ext cx="3513625" cy="32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 txBox="1"/>
          <p:nvPr/>
        </p:nvSpPr>
        <p:spPr>
          <a:xfrm>
            <a:off x="2836800" y="5472050"/>
            <a:ext cx="65184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Спасибо за внимание!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841064" y="2226693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2795514" y="2221829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4496233" y="2221829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421495" y="2221829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8370271" y="2221829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0319047" y="2226693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5"/>
          <p:cNvCxnSpPr>
            <a:stCxn id="143" idx="6"/>
            <a:endCxn id="144" idx="2"/>
          </p:cNvCxnSpPr>
          <p:nvPr/>
        </p:nvCxnSpPr>
        <p:spPr>
          <a:xfrm flipH="1" rot="10800000">
            <a:off x="1220443" y="2431038"/>
            <a:ext cx="15750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>
            <a:stCxn id="144" idx="6"/>
            <a:endCxn id="145" idx="2"/>
          </p:cNvCxnSpPr>
          <p:nvPr/>
        </p:nvCxnSpPr>
        <p:spPr>
          <a:xfrm>
            <a:off x="3174893" y="2430974"/>
            <a:ext cx="1321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>
            <a:stCxn id="145" idx="6"/>
            <a:endCxn id="146" idx="2"/>
          </p:cNvCxnSpPr>
          <p:nvPr/>
        </p:nvCxnSpPr>
        <p:spPr>
          <a:xfrm>
            <a:off x="4875612" y="2430974"/>
            <a:ext cx="1545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15"/>
          <p:cNvCxnSpPr>
            <a:stCxn id="146" idx="6"/>
            <a:endCxn id="147" idx="2"/>
          </p:cNvCxnSpPr>
          <p:nvPr/>
        </p:nvCxnSpPr>
        <p:spPr>
          <a:xfrm>
            <a:off x="6800874" y="2430974"/>
            <a:ext cx="156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5"/>
          <p:cNvCxnSpPr/>
          <p:nvPr/>
        </p:nvCxnSpPr>
        <p:spPr>
          <a:xfrm>
            <a:off x="8749642" y="2430975"/>
            <a:ext cx="1569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5"/>
          <p:cNvSpPr txBox="1"/>
          <p:nvPr/>
        </p:nvSpPr>
        <p:spPr>
          <a:xfrm>
            <a:off x="354348" y="1189450"/>
            <a:ext cx="330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Заработок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182663" y="1800313"/>
            <a:ext cx="169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02.09.2023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9786037" y="1800325"/>
            <a:ext cx="14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15.10.2024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15"/>
          <p:cNvSpPr/>
          <p:nvPr/>
        </p:nvSpPr>
        <p:spPr>
          <a:xfrm rot="5400000">
            <a:off x="9280975" y="1926625"/>
            <a:ext cx="526200" cy="1968300"/>
          </a:xfrm>
          <a:prstGeom prst="rightBrace">
            <a:avLst>
              <a:gd fmla="val 8333" name="adj1"/>
              <a:gd fmla="val 50121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7456950" y="3152476"/>
            <a:ext cx="3954300" cy="83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Статистика заработка за последние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месяцев в период с 01.05.2024 по 15.10.2024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841063" y="4500717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2795513" y="4495853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4496232" y="4495853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6421494" y="4495853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8370270" y="4495853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10319046" y="4500717"/>
            <a:ext cx="379379" cy="418290"/>
          </a:xfrm>
          <a:prstGeom prst="donut">
            <a:avLst>
              <a:gd fmla="val 25000" name="adj"/>
            </a:avLst>
          </a:prstGeom>
          <a:solidFill>
            <a:srgbClr val="A92D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5"/>
          <p:cNvCxnSpPr>
            <a:stCxn id="159" idx="6"/>
            <a:endCxn id="160" idx="2"/>
          </p:cNvCxnSpPr>
          <p:nvPr/>
        </p:nvCxnSpPr>
        <p:spPr>
          <a:xfrm flipH="1" rot="10800000">
            <a:off x="1220442" y="4705062"/>
            <a:ext cx="15750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15"/>
          <p:cNvCxnSpPr>
            <a:stCxn id="160" idx="6"/>
            <a:endCxn id="161" idx="2"/>
          </p:cNvCxnSpPr>
          <p:nvPr/>
        </p:nvCxnSpPr>
        <p:spPr>
          <a:xfrm>
            <a:off x="3174892" y="4704998"/>
            <a:ext cx="1321200" cy="0"/>
          </a:xfrm>
          <a:prstGeom prst="straightConnector1">
            <a:avLst/>
          </a:prstGeom>
          <a:noFill/>
          <a:ln cap="flat" cmpd="sng" w="19050">
            <a:solidFill>
              <a:srgbClr val="A92D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15"/>
          <p:cNvCxnSpPr>
            <a:stCxn id="161" idx="6"/>
            <a:endCxn id="162" idx="2"/>
          </p:cNvCxnSpPr>
          <p:nvPr/>
        </p:nvCxnSpPr>
        <p:spPr>
          <a:xfrm>
            <a:off x="4875611" y="4704998"/>
            <a:ext cx="1545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15"/>
          <p:cNvCxnSpPr>
            <a:stCxn id="162" idx="6"/>
            <a:endCxn id="163" idx="2"/>
          </p:cNvCxnSpPr>
          <p:nvPr/>
        </p:nvCxnSpPr>
        <p:spPr>
          <a:xfrm>
            <a:off x="6800873" y="4704998"/>
            <a:ext cx="156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15"/>
          <p:cNvCxnSpPr>
            <a:stCxn id="163" idx="6"/>
            <a:endCxn id="164" idx="2"/>
          </p:cNvCxnSpPr>
          <p:nvPr/>
        </p:nvCxnSpPr>
        <p:spPr>
          <a:xfrm>
            <a:off x="8749649" y="4704998"/>
            <a:ext cx="15693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15"/>
          <p:cNvSpPr/>
          <p:nvPr/>
        </p:nvSpPr>
        <p:spPr>
          <a:xfrm rot="5400000">
            <a:off x="9178285" y="4215347"/>
            <a:ext cx="731577" cy="196823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308063" y="4096950"/>
            <a:ext cx="14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22.09.2019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9795775" y="4174888"/>
            <a:ext cx="142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15.10.2024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7557200" y="5557175"/>
            <a:ext cx="3954300" cy="83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Статистика покупок за последние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месяцев в период с 01.05.2024 по 15.10.2024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" name="Google Shape;174;p15"/>
          <p:cNvCxnSpPr>
            <a:stCxn id="158" idx="1"/>
            <a:endCxn id="175" idx="3"/>
          </p:cNvCxnSpPr>
          <p:nvPr/>
        </p:nvCxnSpPr>
        <p:spPr>
          <a:xfrm rot="10800000">
            <a:off x="5648550" y="3534376"/>
            <a:ext cx="1808400" cy="3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6" name="Google Shape;176;p15"/>
          <p:cNvCxnSpPr>
            <a:stCxn id="173" idx="1"/>
            <a:endCxn id="177" idx="3"/>
          </p:cNvCxnSpPr>
          <p:nvPr/>
        </p:nvCxnSpPr>
        <p:spPr>
          <a:xfrm rot="10800000">
            <a:off x="5671100" y="5938175"/>
            <a:ext cx="1886100" cy="3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5" name="Google Shape;175;p15"/>
          <p:cNvSpPr txBox="1"/>
          <p:nvPr/>
        </p:nvSpPr>
        <p:spPr>
          <a:xfrm>
            <a:off x="4102669" y="3211069"/>
            <a:ext cx="15459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A92D00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57969 строк осталось</a:t>
            </a:r>
            <a:endParaRPr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4125117" y="5614934"/>
            <a:ext cx="15459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A92D00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3767 строк осталось</a:t>
            </a:r>
            <a:endParaRPr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308075" y="5278400"/>
            <a:ext cx="3187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Статистика 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нализируется за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последние 6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месяцев</a:t>
            </a:r>
            <a:endParaRPr b="1" i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5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Структура данных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354348" y="3545975"/>
            <a:ext cx="330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Покупки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>
            <p:ph type="title"/>
          </p:nvPr>
        </p:nvSpPr>
        <p:spPr>
          <a:xfrm>
            <a:off x="-47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ru-RU">
                <a:latin typeface="Roboto SemiBold"/>
                <a:ea typeface="Roboto SemiBold"/>
                <a:cs typeface="Roboto SemiBold"/>
                <a:sym typeface="Roboto SemiBold"/>
              </a:rPr>
              <a:t>Очистка выбросов</a:t>
            </a:r>
            <a:endParaRPr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-4775" y="1197150"/>
            <a:ext cx="113538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miBold"/>
              <a:buAutoNum type="arabicPeriod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В покупках за выбросы взяли значения, когда сумма товара равно 0 или цена равна 0 и скидка при этом равна 0, или сотрудник уволился</a:t>
            </a: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*</a:t>
            </a: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.</a:t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1371600" rtl="0" algn="l">
              <a:spcBef>
                <a:spcPts val="0"/>
              </a:spcBef>
              <a:spcAft>
                <a:spcPts val="0"/>
              </a:spcAft>
              <a:buSzPts val="2400"/>
              <a:buFont typeface="Roboto SemiBold"/>
              <a:buChar char="●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После очистки осталось </a:t>
            </a:r>
            <a:r>
              <a:rPr lang="ru-RU" sz="2400">
                <a:solidFill>
                  <a:srgbClr val="A92D00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3767 строк</a:t>
            </a:r>
            <a:endParaRPr sz="2400"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miBold"/>
              <a:buAutoNum type="arabicPeriod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В заработке за выбросы взяли значения, когда один человек за месяц делает миссию на распознание сотрудника более 30 раз в месяц или человек уволился.</a:t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1371600" rtl="0" algn="l">
              <a:spcBef>
                <a:spcPts val="0"/>
              </a:spcBef>
              <a:spcAft>
                <a:spcPts val="0"/>
              </a:spcAft>
              <a:buSzPts val="2400"/>
              <a:buFont typeface="Roboto SemiBold"/>
              <a:buChar char="●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После чистки осталось </a:t>
            </a:r>
            <a:r>
              <a:rPr lang="ru-RU" sz="2400">
                <a:solidFill>
                  <a:srgbClr val="A92D00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53755 строки</a:t>
            </a:r>
            <a:endParaRPr sz="2400"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miBold"/>
              <a:buAutoNum type="arabicPeriod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Так же в заработке обнаружили  код сотрудника Bobr**, что также считается выбросом.</a:t>
            </a:r>
            <a:endParaRPr sz="24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-381000" lvl="0" marL="1371600" rtl="0" algn="l">
              <a:spcBef>
                <a:spcPts val="0"/>
              </a:spcBef>
              <a:spcAft>
                <a:spcPts val="0"/>
              </a:spcAft>
              <a:buSzPts val="2400"/>
              <a:buFont typeface="Roboto SemiBold"/>
              <a:buChar char="●"/>
            </a:pPr>
            <a:r>
              <a:rPr lang="ru-RU" sz="24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После чистки осталось </a:t>
            </a:r>
            <a:r>
              <a:rPr lang="ru-RU" sz="2400">
                <a:solidFill>
                  <a:srgbClr val="A92D00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53754 строки</a:t>
            </a:r>
            <a:endParaRPr sz="2400">
              <a:solidFill>
                <a:srgbClr val="A92D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рисунок, зарисовка, черный, искусство&#10;&#10;Содержимое, созданное ИИ, может быть неверным." id="187" name="Google Shape;1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223" y="3611725"/>
            <a:ext cx="247567" cy="372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/>
          <p:nvPr/>
        </p:nvSpPr>
        <p:spPr>
          <a:xfrm>
            <a:off x="6486300" y="5660850"/>
            <a:ext cx="5705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7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*Уволившийся сотрудник - сотрудник, который не числиться в списках сотрудников, но присутствует в данных о заработке или покупках.</a:t>
            </a:r>
            <a:endParaRPr i="1" sz="17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700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**См. Приложение</a:t>
            </a:r>
            <a:endParaRPr i="1" sz="1700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зображение выглядит как снимок экрана, круг, диаграмма, текст&#10;&#10;Содержимое, созданное ИИ, может быть неверным."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5613" y="1325698"/>
            <a:ext cx="4568700" cy="4568700"/>
          </a:xfrm>
          <a:prstGeom prst="roundRect">
            <a:avLst>
              <a:gd fmla="val 10534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17"/>
          <p:cNvSpPr txBox="1"/>
          <p:nvPr/>
        </p:nvSpPr>
        <p:spPr>
          <a:xfrm>
            <a:off x="7159975" y="13257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Являе</a:t>
            </a:r>
            <a:r>
              <a:rPr lang="ru-RU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т</a:t>
            </a:r>
            <a:r>
              <a:rPr lang="ru-RU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ся РМ/ТМ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96" name="Google Shape;1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50" y="1325700"/>
            <a:ext cx="5070300" cy="4568700"/>
          </a:xfrm>
          <a:prstGeom prst="roundRect">
            <a:avLst>
              <a:gd fmla="val 9339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7" name="Google Shape;197;p17"/>
          <p:cNvSpPr txBox="1"/>
          <p:nvPr/>
        </p:nvSpPr>
        <p:spPr>
          <a:xfrm>
            <a:off x="973302" y="1371900"/>
            <a:ext cx="42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Распределение по полу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диаграмма, линия, Параллельный&#10;&#10;Содержимое, созданное ИИ, может быть неверным." id="202" name="Google Shape;2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050" y="1325700"/>
            <a:ext cx="9105900" cy="4951800"/>
          </a:xfrm>
          <a:prstGeom prst="roundRect">
            <a:avLst>
              <a:gd fmla="val 659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18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/>
          <p:nvPr/>
        </p:nvSpPr>
        <p:spPr>
          <a:xfrm>
            <a:off x="7193280" y="1737360"/>
            <a:ext cx="33731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9" title="Figure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251" y="1325700"/>
            <a:ext cx="9769500" cy="4846500"/>
          </a:xfrm>
          <a:prstGeom prst="roundRect">
            <a:avLst>
              <a:gd fmla="val 7696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" name="Google Shape;210;p19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/>
        </p:nvSpPr>
        <p:spPr>
          <a:xfrm>
            <a:off x="1828800" y="924560"/>
            <a:ext cx="7640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0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25" y="1160325"/>
            <a:ext cx="8523000" cy="5455500"/>
          </a:xfrm>
          <a:prstGeom prst="roundRect">
            <a:avLst>
              <a:gd fmla="val 10478" name="adj"/>
            </a:avLst>
          </a:prstGeom>
          <a:noFill/>
          <a:ln cap="flat" cmpd="sng" w="19050">
            <a:solidFill>
              <a:srgbClr val="24232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1E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>
                <a:latin typeface="Roboto"/>
                <a:ea typeface="Roboto"/>
                <a:cs typeface="Roboto"/>
                <a:sym typeface="Roboto"/>
              </a:rPr>
              <a:t>Предварительный анализ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21" title="Топ самых популярных мисси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00" y="1325700"/>
            <a:ext cx="10627800" cy="4540200"/>
          </a:xfrm>
          <a:prstGeom prst="roundRect">
            <a:avLst>
              <a:gd fmla="val 6625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