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58" r:id="rId4"/>
    <p:sldId id="264" r:id="rId5"/>
    <p:sldId id="266" r:id="rId6"/>
    <p:sldId id="274" r:id="rId7"/>
    <p:sldId id="275" r:id="rId8"/>
    <p:sldId id="267" r:id="rId9"/>
    <p:sldId id="272" r:id="rId10"/>
    <p:sldId id="273" r:id="rId11"/>
    <p:sldId id="268" r:id="rId12"/>
    <p:sldId id="276" r:id="rId13"/>
    <p:sldId id="269" r:id="rId14"/>
    <p:sldId id="279" r:id="rId15"/>
    <p:sldId id="270" r:id="rId16"/>
    <p:sldId id="284" r:id="rId17"/>
    <p:sldId id="271" r:id="rId18"/>
    <p:sldId id="285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A2F9AE-3E12-48A9-BE54-93269C4777A6}">
          <p14:sldIdLst>
            <p14:sldId id="256"/>
            <p14:sldId id="265"/>
            <p14:sldId id="258"/>
            <p14:sldId id="264"/>
            <p14:sldId id="266"/>
            <p14:sldId id="274"/>
            <p14:sldId id="275"/>
            <p14:sldId id="267"/>
            <p14:sldId id="272"/>
            <p14:sldId id="273"/>
            <p14:sldId id="268"/>
            <p14:sldId id="276"/>
            <p14:sldId id="269"/>
            <p14:sldId id="279"/>
            <p14:sldId id="270"/>
            <p14:sldId id="284"/>
            <p14:sldId id="271"/>
            <p14:sldId id="285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08" autoAdjust="0"/>
    <p:restoredTop sz="94660"/>
  </p:normalViewPr>
  <p:slideViewPr>
    <p:cSldViewPr snapToGrid="0">
      <p:cViewPr>
        <p:scale>
          <a:sx n="66" d="100"/>
          <a:sy n="66" d="100"/>
        </p:scale>
        <p:origin x="24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prstClr val="black">
                    <a:lumMod val="65000"/>
                    <a:lumOff val="35000"/>
                    <a:alpha val="0"/>
                  </a:prstClr>
                </a:solidFill>
              </a:rPr>
              <a:t>Столбец1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explosion val="9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F3-4E9A-ADCA-C046D693591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3-4E9A-ADCA-C046D69359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93-4F71-8B45-8C9D7D7C2E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93-4F71-8B45-8C9D7D7C2E62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8238</c:v>
                </c:pt>
                <c:pt idx="1">
                  <c:v>17562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3-4E9A-ADCA-C046D6935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322431799346896"/>
          <c:y val="0.1247135938417103"/>
          <c:w val="0.42789703124869605"/>
          <c:h val="0.765942567550486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07-45A5-9923-D089D43D7AEE}"/>
              </c:ext>
            </c:extLst>
          </c:dPt>
          <c:dPt>
            <c:idx val="1"/>
            <c:bubble3D val="0"/>
            <c:explosion val="6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07-45A5-9923-D089D43D7AE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84-4B7F-BFFD-98352178B7E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84-4B7F-BFFD-98352178B7EC}"/>
              </c:ext>
            </c:extLst>
          </c:dPt>
          <c:cat>
            <c:strRef>
              <c:f>Лист1!$A$2:$A$5</c:f>
              <c:strCache>
                <c:ptCount val="2"/>
                <c:pt idx="0">
                  <c:v>убыток</c:v>
                </c:pt>
                <c:pt idx="1">
                  <c:v>премия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9649733850</c:v>
                </c:pt>
                <c:pt idx="1">
                  <c:v>2834798652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7-45A5-9923-D089D43D7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0.36902</cdr:x>
      <cdr:y>0.92976</cdr:y>
    </cdr:from>
    <cdr:to>
      <cdr:x>0.61146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26343" y="3986591"/>
          <a:ext cx="1397000" cy="30117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0.28542</cdr:x>
      <cdr:y>0.5</cdr:y>
    </cdr:from>
    <cdr:to>
      <cdr:x>0.46451</cdr:x>
      <cdr:y>0.7252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57325" y="20301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17562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0.59012</cdr:x>
      <cdr:y>0.33311</cdr:y>
    </cdr:from>
    <cdr:to>
      <cdr:x>0.76921</cdr:x>
      <cdr:y>0.55831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075" y="1352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8238</a:t>
          </a:r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0.48683</cdr:x>
      <cdr:y>0.42977</cdr:y>
    </cdr:from>
    <cdr:to>
      <cdr:x>0.60423</cdr:x>
      <cdr:y>0.63991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9935" y="1870075"/>
          <a:ext cx="846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9649733850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0.27211</cdr:x>
      <cdr:y>0.31095</cdr:y>
    </cdr:from>
    <cdr:to>
      <cdr:x>0.46873</cdr:x>
      <cdr:y>0.52109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61817" y="1353027"/>
          <a:ext cx="1417598" cy="914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0.41166</cdr:x>
      <cdr:y>0.03721</cdr:y>
    </cdr:from>
    <cdr:to>
      <cdr:x>0.61159</cdr:x>
      <cdr:y>0.0985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67935" y="161925"/>
          <a:ext cx="1441450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0.35141</cdr:x>
      <cdr:y>0.32733</cdr:y>
    </cdr:from>
    <cdr:to>
      <cdr:x>0.47824</cdr:x>
      <cdr:y>0.53747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33595" y="1424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0.27476</cdr:x>
      <cdr:y>0.3247</cdr:y>
    </cdr:from>
    <cdr:to>
      <cdr:x>0.40159</cdr:x>
      <cdr:y>0.53484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80964" y="1412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2834798652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0.28728</cdr:x>
      <cdr:y>0.50998</cdr:y>
    </cdr:from>
    <cdr:to>
      <cdr:x>0.42442</cdr:x>
      <cdr:y>0.71397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425" y="22860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14670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0.52381</cdr:x>
      <cdr:y>0.398</cdr:y>
    </cdr:from>
    <cdr:to>
      <cdr:x>0.66095</cdr:x>
      <cdr:y>0.60199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92500" y="17840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25891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0.406</cdr:x>
      <cdr:y>0.03446</cdr:y>
    </cdr:from>
    <cdr:to>
      <cdr:x>0.59431</cdr:x>
      <cdr:y>0.08927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706996" y="154485"/>
          <a:ext cx="1255594" cy="2456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0.78877</cdr:x>
      <cdr:y>0.92958</cdr:y>
    </cdr:from>
    <cdr:to>
      <cdr:x>0.86655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259127" y="4166927"/>
          <a:ext cx="518615" cy="3156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0.23576</cdr:x>
      <cdr:y>0.00104</cdr:y>
    </cdr:from>
    <cdr:to>
      <cdr:x>0.64786</cdr:x>
      <cdr:y>0.78462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2625" t="13073" r="26165" b="8569"/>
        <a:stretch xmlns:a="http://schemas.openxmlformats.org/drawingml/2006/main"/>
      </cdr:blipFill>
      <cdr:spPr>
        <a:xfrm xmlns:a="http://schemas.openxmlformats.org/drawingml/2006/main">
          <a:off x="1569357" y="4649"/>
          <a:ext cx="2743200" cy="35124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13133-A23D-43C2-AA4C-FBC8734393AD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9208E-F0A5-4C40-BC39-83A53FAF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2FF3-39F9-432D-A3FB-D6396F102F2D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23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8DA8-1027-4086-AE8C-FA6DBFC5CFDD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77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ADE-68F6-4E72-9751-9D49E4AADC0B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D308-53CE-4994-992C-6A9145229214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3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59E-215B-4AA8-BD8D-3F07CB32A75D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4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0F9-A432-4139-A0A2-AE04DCE982F1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0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B3F1-4E11-48C5-A8AF-31A5F4480F7D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85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15C76-DD62-4C4F-B003-4B29653B8D55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9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2DDA-E320-4A76-9D47-81E3594130FA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19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9CD-1139-4484-8819-EE22341D5A5B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1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66A6-16C7-4F11-B624-0807BDAB1DE1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41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D7F5-E9CA-49D4-BA21-BBB422A3F394}" type="datetime1">
              <a:rPr lang="ru-RU" smtClean="0"/>
              <a:t>08.09.2024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307E-D801-47FC-A443-D345C3C2C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5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brat20</a:t>
            </a:r>
            <a:endParaRPr lang="ru-RU" sz="9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43" y="4368800"/>
            <a:ext cx="11292114" cy="18020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Ксения Сысоева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Макарова Юлия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Вероника Орлова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4773" y="4704897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Black" panose="020B0A04020102020204" pitchFamily="34" charset="0"/>
              </a:rPr>
              <a:t>Никита Костылев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Black" panose="020B0A04020102020204" pitchFamily="34" charset="0"/>
              </a:rPr>
              <a:t>Майя Гавриленко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Мотивация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Нам показалась эта тема актуальной, так как если банк будет понимать, что клиент замотивирован и способен взять Полное Каско, если 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изначально акцентировать внимание клиента на данном варианте, возрастает вероятность получения наибольшей прибыли. 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0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0286" y="0"/>
            <a:ext cx="9361714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5643" y="1465943"/>
            <a:ext cx="818968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0" dirty="0" smtClean="0">
                <a:solidFill>
                  <a:schemeClr val="tx1">
                    <a:lumMod val="75000"/>
                    <a:lumOff val="25000"/>
                    <a:alpha val="37000"/>
                  </a:schemeClr>
                </a:solidFill>
                <a:latin typeface="Arial Black" panose="020B0A04020102020204" pitchFamily="34" charset="0"/>
              </a:rPr>
              <a:t>02</a:t>
            </a:r>
            <a:endParaRPr lang="ru-RU" sz="45000" dirty="0">
              <a:solidFill>
                <a:schemeClr val="tx1">
                  <a:lumMod val="75000"/>
                  <a:lumOff val="25000"/>
                  <a:alpha val="37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060" y="3314700"/>
            <a:ext cx="441960" cy="2848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Описание переменных 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0" y="214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4833" y="2146300"/>
            <a:ext cx="856234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paid_flg</a:t>
            </a:r>
            <a:r>
              <a:rPr lang="ru-RU" sz="2400" dirty="0">
                <a:solidFill>
                  <a:schemeClr val="bg2"/>
                </a:solidFill>
              </a:rPr>
              <a:t>м - </a:t>
            </a:r>
            <a:r>
              <a:rPr lang="ru-RU" sz="2400" dirty="0" smtClean="0">
                <a:solidFill>
                  <a:schemeClr val="bg2"/>
                </a:solidFill>
              </a:rPr>
              <a:t>флаг </a:t>
            </a:r>
            <a:r>
              <a:rPr lang="ru-RU" sz="2400" dirty="0">
                <a:solidFill>
                  <a:schemeClr val="bg2"/>
                </a:solidFill>
              </a:rPr>
              <a:t>оплаты </a:t>
            </a:r>
            <a:r>
              <a:rPr lang="ru-RU" sz="2400" dirty="0" smtClean="0">
                <a:solidFill>
                  <a:schemeClr val="bg2"/>
                </a:solidFill>
              </a:rPr>
              <a:t>полиса ( 0 – не оплачено</a:t>
            </a:r>
            <a:r>
              <a:rPr lang="en-US" sz="2400" dirty="0" smtClean="0">
                <a:solidFill>
                  <a:schemeClr val="bg2"/>
                </a:solidFill>
              </a:rPr>
              <a:t>; 1</a:t>
            </a:r>
            <a:r>
              <a:rPr lang="ru-RU" sz="2400" dirty="0" smtClean="0">
                <a:solidFill>
                  <a:schemeClr val="bg2"/>
                </a:solidFill>
              </a:rPr>
              <a:t> – оплачено ).</a:t>
            </a:r>
          </a:p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auto_cost</a:t>
            </a:r>
            <a:r>
              <a:rPr lang="ru-RU" sz="2400" dirty="0" smtClean="0">
                <a:solidFill>
                  <a:schemeClr val="bg2"/>
                </a:solidFill>
              </a:rPr>
              <a:t> - 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цена авто.</a:t>
            </a:r>
          </a:p>
          <a:p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В </a:t>
            </a:r>
            <a:r>
              <a:rPr lang="ru-RU" sz="2400" dirty="0" err="1" smtClean="0">
                <a:solidFill>
                  <a:schemeClr val="bg2"/>
                </a:solidFill>
              </a:rPr>
              <a:t>прорядке</a:t>
            </a:r>
            <a:r>
              <a:rPr lang="ru-RU" sz="2400" dirty="0" smtClean="0">
                <a:solidFill>
                  <a:schemeClr val="bg2"/>
                </a:solidFill>
              </a:rPr>
              <a:t> уменьшения стоимости покрытия:</a:t>
            </a:r>
            <a:endParaRPr lang="ru-RU" sz="2400" dirty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1. </a:t>
            </a:r>
            <a:r>
              <a:rPr lang="ru-RU" sz="2400" dirty="0">
                <a:solidFill>
                  <a:schemeClr val="bg2"/>
                </a:solidFill>
              </a:rPr>
              <a:t>Полное Каско — </a:t>
            </a:r>
            <a:r>
              <a:rPr lang="ru-RU" sz="2400" dirty="0" err="1" smtClean="0">
                <a:solidFill>
                  <a:schemeClr val="bg2"/>
                </a:solidFill>
              </a:rPr>
              <a:t>хищение+ущерб+тоталь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  <a:endParaRPr lang="ru-RU" sz="2400" dirty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2.Тоталь+угон.</a:t>
            </a:r>
            <a:endParaRPr lang="ru-RU" sz="2400" dirty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3.Только угон.</a:t>
            </a:r>
            <a:endParaRPr lang="ru-RU" sz="2400" dirty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4.Только ущерб.</a:t>
            </a:r>
          </a:p>
          <a:p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0286" y="0"/>
            <a:ext cx="9361714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3157" y="1407885"/>
            <a:ext cx="818968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0" dirty="0" smtClean="0">
                <a:solidFill>
                  <a:schemeClr val="tx1">
                    <a:lumMod val="75000"/>
                    <a:lumOff val="25000"/>
                    <a:alpha val="37000"/>
                  </a:schemeClr>
                </a:solidFill>
                <a:latin typeface="Arial Black" panose="020B0A04020102020204" pitchFamily="34" charset="0"/>
              </a:rPr>
              <a:t>03</a:t>
            </a:r>
            <a:endParaRPr lang="ru-RU" sz="45000" dirty="0">
              <a:solidFill>
                <a:schemeClr val="tx1">
                  <a:lumMod val="75000"/>
                  <a:lumOff val="25000"/>
                  <a:alpha val="37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060" y="3314700"/>
            <a:ext cx="441960" cy="3124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Графический анализ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306" t="18403" r="16942" b="13542"/>
          <a:stretch/>
        </p:blipFill>
        <p:spPr>
          <a:xfrm>
            <a:off x="2713154" y="1690688"/>
            <a:ext cx="6765692" cy="4057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71" y="5747738"/>
            <a:ext cx="1156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Количество покупателей самого дорогого вида покрытия страхования в процентах на каждый ценовой класс(млн).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1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0286" y="0"/>
            <a:ext cx="9361714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5643" y="1480458"/>
            <a:ext cx="818968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0" dirty="0" smtClean="0">
                <a:solidFill>
                  <a:schemeClr val="tx1">
                    <a:lumMod val="75000"/>
                    <a:lumOff val="25000"/>
                    <a:alpha val="37000"/>
                  </a:schemeClr>
                </a:solidFill>
                <a:latin typeface="Arial Black" panose="020B0A04020102020204" pitchFamily="34" charset="0"/>
              </a:rPr>
              <a:t>04</a:t>
            </a:r>
            <a:endParaRPr lang="ru-RU" sz="45000" dirty="0">
              <a:solidFill>
                <a:schemeClr val="tx1">
                  <a:lumMod val="75000"/>
                  <a:lumOff val="25000"/>
                  <a:alpha val="37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060" y="3314700"/>
            <a:ext cx="441960" cy="3124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Интерпретация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7483" y="1690687"/>
            <a:ext cx="10230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Гипотеза подтвердилась: </a:t>
            </a:r>
          </a:p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люди с более дорогими автомобилями чаще выбирают для себя Полное Каско.</a:t>
            </a:r>
          </a:p>
          <a:p>
            <a:pPr algn="ctr"/>
            <a:endParaRPr lang="ru-RU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0286" y="0"/>
            <a:ext cx="9361714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5643" y="1407885"/>
            <a:ext cx="818968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0" dirty="0" smtClean="0">
                <a:solidFill>
                  <a:schemeClr val="tx1">
                    <a:lumMod val="75000"/>
                    <a:lumOff val="25000"/>
                    <a:alpha val="37000"/>
                  </a:schemeClr>
                </a:solidFill>
                <a:latin typeface="Arial Black" panose="020B0A04020102020204" pitchFamily="34" charset="0"/>
              </a:rPr>
              <a:t>05</a:t>
            </a:r>
            <a:endParaRPr lang="ru-RU" sz="45000" dirty="0">
              <a:solidFill>
                <a:schemeClr val="tx1">
                  <a:lumMod val="75000"/>
                  <a:lumOff val="25000"/>
                  <a:alpha val="37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060" y="3314700"/>
            <a:ext cx="441960" cy="3124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Основные выводы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22285" y="3048000"/>
            <a:ext cx="8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0481" y="1690688"/>
            <a:ext cx="10309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2"/>
                </a:solidFill>
              </a:rPr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На желание клиента застраховать авто влияет его цель обезопасить свой автомобиль от всевозможных неприятных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9790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Применение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400" y="2627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4285" y="1690688"/>
            <a:ext cx="113066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2"/>
                </a:solidFill>
              </a:rPr>
              <a:t>Наше исследование поможет банку совершать больше продаж ( Полное Каско ), тем самым получать большую </a:t>
            </a:r>
            <a:r>
              <a:rPr lang="ru-RU" sz="3600" dirty="0" smtClean="0">
                <a:solidFill>
                  <a:schemeClr val="bg2"/>
                </a:solidFill>
              </a:rPr>
              <a:t>прибыль.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2"/>
                </a:solidFill>
              </a:rPr>
              <a:t>По данным клиента можно определить какой тип покрытия страхования он выберет.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1411" y="190953"/>
            <a:ext cx="2993573" cy="13255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план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941" y="2071914"/>
            <a:ext cx="2786743" cy="193040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Мотивация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Исследовательский вопрос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Гипотеза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Механизм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71057" y="4267427"/>
            <a:ext cx="2786743" cy="193040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Описание переменных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54799" y="4267427"/>
            <a:ext cx="2786743" cy="193040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Основные </a:t>
            </a: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результаты</a:t>
            </a:r>
            <a:endParaRPr lang="ru-RU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99713" y="2071914"/>
            <a:ext cx="2786743" cy="193040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Основные выводы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Применения результатов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Ограничения исследования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24827" y="2071913"/>
            <a:ext cx="2786743" cy="193040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03</a:t>
            </a:r>
          </a:p>
          <a:p>
            <a:endParaRPr lang="ru-RU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Графический анализ</a:t>
            </a: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3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6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Ограничение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результатов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20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036" y="2169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0767" y="169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2571" y="1892995"/>
            <a:ext cx="111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Мало данных о клиентах имеющих более дорогие авто. </a:t>
            </a:r>
            <a:endParaRPr lang="ru-RU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384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7543" y="4955653"/>
            <a:ext cx="11292114" cy="18020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Ксения Сысоева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Макарова Юлия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Вероника Орлова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85" y="5353709"/>
            <a:ext cx="3737172" cy="100592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0286" y="0"/>
            <a:ext cx="9361714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5643" y="1480457"/>
            <a:ext cx="818968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0" dirty="0" smtClean="0">
                <a:solidFill>
                  <a:schemeClr val="tx1">
                    <a:lumMod val="75000"/>
                    <a:lumOff val="25000"/>
                    <a:alpha val="37000"/>
                  </a:schemeClr>
                </a:solidFill>
                <a:latin typeface="Arial Black" panose="020B0A04020102020204" pitchFamily="34" charset="0"/>
              </a:rPr>
              <a:t>01</a:t>
            </a:r>
            <a:endParaRPr lang="ru-RU" sz="45000" dirty="0">
              <a:solidFill>
                <a:schemeClr val="tx1">
                  <a:lumMod val="75000"/>
                  <a:lumOff val="25000"/>
                  <a:alpha val="37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060" y="3314700"/>
            <a:ext cx="441960" cy="3124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7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271" y="278040"/>
            <a:ext cx="8973457" cy="13255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Исследовательский вопрос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13" y="2014311"/>
            <a:ext cx="11451771" cy="168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/>
                </a:solidFill>
              </a:rPr>
              <a:t>Что может влиять на желание клиента застраховать авто?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Общие данные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543" y="1690688"/>
            <a:ext cx="8146143" cy="21846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датасете</a:t>
            </a:r>
            <a:r>
              <a:rPr lang="ru-RU" dirty="0" smtClean="0">
                <a:solidFill>
                  <a:schemeClr val="bg1"/>
                </a:solidFill>
              </a:rPr>
              <a:t> используются данные выпущенных полисов Каско Т-Страхования за несколько месяцев.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Всего представлено 148476 строк.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Одна запись соответствует одному водителю.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35111920"/>
              </p:ext>
            </p:extLst>
          </p:nvPr>
        </p:nvGraphicFramePr>
        <p:xfrm>
          <a:off x="6829425" y="2476500"/>
          <a:ext cx="5105853" cy="406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78647" y="6167540"/>
            <a:ext cx="346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Соотношение </a:t>
            </a:r>
            <a:r>
              <a:rPr lang="ru-RU" dirty="0" smtClean="0">
                <a:solidFill>
                  <a:srgbClr val="FFFF00"/>
                </a:solidFill>
              </a:rPr>
              <a:t>мужчин </a:t>
            </a:r>
            <a:r>
              <a:rPr lang="ru-RU" dirty="0" smtClean="0">
                <a:solidFill>
                  <a:schemeClr val="bg1"/>
                </a:solidFill>
              </a:rPr>
              <a:t> и женщин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Предварительный анализ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111624"/>
              </p:ext>
            </p:extLst>
          </p:nvPr>
        </p:nvGraphicFramePr>
        <p:xfrm>
          <a:off x="-1462078" y="1387475"/>
          <a:ext cx="72097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8500" y="5435600"/>
            <a:ext cx="520700" cy="303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06253863"/>
              </p:ext>
            </p:extLst>
          </p:nvPr>
        </p:nvGraphicFramePr>
        <p:xfrm>
          <a:off x="2806700" y="2070100"/>
          <a:ext cx="6656614" cy="448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151" t="14435" r="23673" b="12748"/>
          <a:stretch/>
        </p:blipFill>
        <p:spPr>
          <a:xfrm>
            <a:off x="7942942" y="2070100"/>
            <a:ext cx="3926115" cy="363859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6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Выбросы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Исключили 827 людей младше 18-ти.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Исключение дубликатов – 121 707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Исключение людей с не оплаченным полюсом – 18732.</a:t>
            </a:r>
          </a:p>
          <a:p>
            <a:pPr marL="514350" indent="-514350" algn="ctr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2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Гипотеза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/>
                </a:solidFill>
              </a:rPr>
              <a:t>Чем больше цена авто</a:t>
            </a:r>
            <a:r>
              <a:rPr lang="en-US" dirty="0" smtClean="0">
                <a:solidFill>
                  <a:schemeClr val="bg2"/>
                </a:solidFill>
              </a:rPr>
              <a:t>,</a:t>
            </a:r>
            <a:r>
              <a:rPr lang="ru-RU" dirty="0" smtClean="0">
                <a:solidFill>
                  <a:schemeClr val="bg2"/>
                </a:solidFill>
              </a:rPr>
              <a:t> тем более дорогостоящий вид покрытия страховки будет выбран клиентом.</a:t>
            </a: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9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Механизм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115" y="3931464"/>
            <a:ext cx="2846695" cy="183043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Клиент имеющий более дорогостоящий автомобиль, хочет получить наиболее безопасный вид покрытия страховки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4895" y="1895859"/>
            <a:ext cx="2846695" cy="183043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Банк предлагает выбор из разных типов покрытия страхования учитывая данные, возможности и желание клиента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0" y="3931464"/>
            <a:ext cx="2846695" cy="183043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Клиент выбирает наиболее подходящий вариант, закрывая потребность в обеспечении безопасности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Скругленная соединительная линия 12"/>
          <p:cNvCxnSpPr>
            <a:stCxn id="6" idx="0"/>
            <a:endCxn id="7" idx="1"/>
          </p:cNvCxnSpPr>
          <p:nvPr/>
        </p:nvCxnSpPr>
        <p:spPr>
          <a:xfrm rot="5400000" flipH="1" flipV="1">
            <a:off x="2623485" y="2870054"/>
            <a:ext cx="1120388" cy="1002432"/>
          </a:xfrm>
          <a:prstGeom prst="curvedConnector2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7" idx="3"/>
            <a:endCxn id="8" idx="0"/>
          </p:cNvCxnSpPr>
          <p:nvPr/>
        </p:nvCxnSpPr>
        <p:spPr>
          <a:xfrm>
            <a:off x="6531590" y="2811076"/>
            <a:ext cx="987758" cy="1120388"/>
          </a:xfrm>
          <a:prstGeom prst="curvedConnector2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8507105" y="1895859"/>
            <a:ext cx="2846695" cy="183043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Банк получает наибольшую прибыль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" name="Скругленная соединительная линия 40"/>
          <p:cNvCxnSpPr>
            <a:stCxn id="8" idx="3"/>
            <a:endCxn id="39" idx="2"/>
          </p:cNvCxnSpPr>
          <p:nvPr/>
        </p:nvCxnSpPr>
        <p:spPr>
          <a:xfrm flipV="1">
            <a:off x="8942695" y="3726293"/>
            <a:ext cx="987758" cy="1120388"/>
          </a:xfrm>
          <a:prstGeom prst="curvedConnector2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Номер слайда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307E-D801-47FC-A443-D345C3C2CC1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3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384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план</vt:lpstr>
      <vt:lpstr>Презентация PowerPoint</vt:lpstr>
      <vt:lpstr>Исследовательский вопрос</vt:lpstr>
      <vt:lpstr>Общие данные</vt:lpstr>
      <vt:lpstr>Предварительный анализ</vt:lpstr>
      <vt:lpstr>Выбросы</vt:lpstr>
      <vt:lpstr>Гипотеза</vt:lpstr>
      <vt:lpstr>Механизм</vt:lpstr>
      <vt:lpstr>Мотивация</vt:lpstr>
      <vt:lpstr>Презентация PowerPoint</vt:lpstr>
      <vt:lpstr>Описание переменных </vt:lpstr>
      <vt:lpstr>Презентация PowerPoint</vt:lpstr>
      <vt:lpstr>Графический анализ</vt:lpstr>
      <vt:lpstr>Презентация PowerPoint</vt:lpstr>
      <vt:lpstr>Интерпретация</vt:lpstr>
      <vt:lpstr>Презентация PowerPoint</vt:lpstr>
      <vt:lpstr>Основные выводы</vt:lpstr>
      <vt:lpstr>Применение</vt:lpstr>
      <vt:lpstr>Ограничение результатов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63</cp:revision>
  <dcterms:created xsi:type="dcterms:W3CDTF">2024-09-07T06:51:09Z</dcterms:created>
  <dcterms:modified xsi:type="dcterms:W3CDTF">2024-09-08T11:22:55Z</dcterms:modified>
</cp:coreProperties>
</file>